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5" r:id="rId32"/>
    <p:sldId id="288" r:id="rId33"/>
    <p:sldId id="289" r:id="rId34"/>
    <p:sldId id="290" r:id="rId35"/>
    <p:sldId id="291" r:id="rId36"/>
  </p:sldIdLst>
  <p:sldSz cx="9144000" cy="6858000" type="screen4x3"/>
  <p:notesSz cx="6858000" cy="90773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38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8740D-93AF-44E0-A87E-8373A0EEC1A5}" type="datetimeFigureOut">
              <a:rPr lang="en-US" smtClean="0"/>
              <a:pPr/>
              <a:t>3/30/2011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21883"/>
            <a:ext cx="2971800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21883"/>
            <a:ext cx="2971800" cy="4538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CC519-0DE8-41D5-AF65-C309F81FCF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rds.yahoo.com/_ylt=A0WTbx9lfgNL8ewAkTaJzbkF;_ylu=X3oDMTBqZmNkcmUyBHBvcwMzNARzZWMDc3IEdnRpZAM-/SIG=1jdqgehc6/EXP=1258606565/**http:/images.search.yahoo.com/images/view?back=http://images.search.yahoo.com/search/images?p=drunk&amp;b=21&amp;ni=20&amp;ei=UTF8&amp;rd=r2&amp;pstart=1&amp;fr=yfp-t-701-s&amp;w=640&amp;h=495&amp;imgurl=www.c-wilkie.pwp.blueyonder.co.uk/jokes/images/drunk_pumpkin.jpg&amp;rurl=http://www.c-wilkie.pwp.blueyonder.co.uk/jokes/pages/drunk_pumpkin.html&amp;size=38k&amp;name=drunk+pumpkin+jp...&amp;p=drunk&amp;oid=66b12a03d4b5153c&amp;fr2=&amp;no=34&amp;tt=2940077&amp;b=21&amp;ni=20&amp;sigr=127rtopi0&amp;sigi=1205b6jc2&amp;sigb=135kkclja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Operations: Meanings and Basic Facts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Things you should think about</a:t>
            </a:r>
            <a:endParaRPr lang="en-US" dirty="0"/>
          </a:p>
        </p:txBody>
      </p:sp>
      <p:pic>
        <p:nvPicPr>
          <p:cNvPr id="1026" name="Picture 2" descr="C:\Users\mrospenda\AppData\Local\Microsoft\Windows\Temporary Internet Files\Content.IE5\OKR8N5JH\MCj042449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4876800"/>
            <a:ext cx="1993900" cy="1200150"/>
          </a:xfrm>
          <a:prstGeom prst="rect">
            <a:avLst/>
          </a:prstGeom>
          <a:noFill/>
        </p:spPr>
      </p:pic>
      <p:pic>
        <p:nvPicPr>
          <p:cNvPr id="5" name="Picture 2" descr="C:\Users\mrospenda\AppData\Local\Microsoft\Windows\Temporary Internet Files\Content.IE5\OKR8N5JH\MCj042449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953000"/>
            <a:ext cx="1993900" cy="120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Number 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</a:t>
            </a:r>
            <a:r>
              <a:rPr lang="en-US" dirty="0" smtClean="0"/>
              <a:t>hen </a:t>
            </a:r>
            <a:r>
              <a:rPr lang="en-US" dirty="0" smtClean="0"/>
              <a:t>to use each operation</a:t>
            </a:r>
          </a:p>
          <a:p>
            <a:pPr lvl="1"/>
            <a:r>
              <a:rPr lang="en-US" dirty="0" smtClean="0"/>
              <a:t>The operations have meaning</a:t>
            </a:r>
          </a:p>
          <a:p>
            <a:pPr lvl="1"/>
            <a:r>
              <a:rPr lang="en-US" dirty="0" smtClean="0"/>
              <a:t>Operations are road signs </a:t>
            </a:r>
            <a:r>
              <a:rPr lang="en-US" dirty="0" smtClean="0"/>
              <a:t>on the highway.</a:t>
            </a:r>
            <a:endParaRPr lang="en-US" dirty="0"/>
          </a:p>
        </p:txBody>
      </p:sp>
      <p:pic>
        <p:nvPicPr>
          <p:cNvPr id="18433" name="Picture 1" descr="C:\Users\mrospenda\AppData\Local\Microsoft\Windows\Temporary Internet Files\Content.IE5\V9CQQ7FD\MCj0434726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657600"/>
            <a:ext cx="2285714" cy="2285714"/>
          </a:xfrm>
          <a:prstGeom prst="rect">
            <a:avLst/>
          </a:prstGeom>
          <a:noFill/>
        </p:spPr>
      </p:pic>
      <p:pic>
        <p:nvPicPr>
          <p:cNvPr id="18434" name="Picture 2" descr="C:\Users\mrospenda\AppData\Local\Microsoft\Windows\Temporary Internet Files\Content.IE5\CD5ARJDA\MCj0434791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3083">
            <a:off x="381000" y="4419600"/>
            <a:ext cx="1828572" cy="18285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teach number 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 out what they know</a:t>
            </a:r>
          </a:p>
          <a:p>
            <a:pPr lvl="1"/>
            <a:r>
              <a:rPr lang="en-US" dirty="0" smtClean="0"/>
              <a:t>Pretest</a:t>
            </a:r>
          </a:p>
          <a:p>
            <a:pPr lvl="1"/>
            <a:r>
              <a:rPr lang="en-US" dirty="0" smtClean="0"/>
              <a:t>Ask questions</a:t>
            </a:r>
          </a:p>
          <a:p>
            <a:pPr lvl="1"/>
            <a:r>
              <a:rPr lang="en-US" dirty="0" smtClean="0"/>
              <a:t>Let them write</a:t>
            </a:r>
          </a:p>
          <a:p>
            <a:pPr lvl="1"/>
            <a:r>
              <a:rPr lang="en-US" dirty="0" smtClean="0"/>
              <a:t>Draw</a:t>
            </a:r>
          </a:p>
          <a:p>
            <a:pPr lvl="1"/>
            <a:r>
              <a:rPr lang="en-US" dirty="0" smtClean="0"/>
              <a:t>Explain</a:t>
            </a:r>
            <a:endParaRPr lang="en-US" dirty="0"/>
          </a:p>
        </p:txBody>
      </p:sp>
      <p:pic>
        <p:nvPicPr>
          <p:cNvPr id="17409" name="Picture 1" descr="C:\Users\mrospenda\AppData\Local\Microsoft\Windows\Temporary Internet Files\Content.IE5\OKR8N5JH\MCj044190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981200"/>
            <a:ext cx="1520825" cy="1797050"/>
          </a:xfrm>
          <a:prstGeom prst="rect">
            <a:avLst/>
          </a:prstGeom>
          <a:noFill/>
        </p:spPr>
      </p:pic>
      <p:pic>
        <p:nvPicPr>
          <p:cNvPr id="17410" name="Picture 2" descr="C:\Users\mrospenda\AppData\Local\Microsoft\Windows\Temporary Internet Files\Content.IE5\C94BELWX\MCj0441428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971800"/>
            <a:ext cx="3657143" cy="36571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Can they count?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count?</a:t>
            </a:r>
          </a:p>
          <a:p>
            <a:r>
              <a:rPr lang="en-US" dirty="0" smtClean="0"/>
              <a:t>Make exaggerations for explaining why you use operations</a:t>
            </a:r>
          </a:p>
          <a:p>
            <a:r>
              <a:rPr lang="en-US" dirty="0" smtClean="0"/>
              <a:t>“Is this the best way to do this?”</a:t>
            </a:r>
          </a:p>
          <a:p>
            <a:r>
              <a:rPr lang="en-US" dirty="0" smtClean="0"/>
              <a:t>“Would you rather go play or count to 10,000?”</a:t>
            </a:r>
          </a:p>
          <a:p>
            <a:pPr lvl="1"/>
            <a:r>
              <a:rPr lang="en-US" dirty="0" smtClean="0"/>
              <a:t>“How else could we make this go more efficiently?”</a:t>
            </a:r>
            <a:endParaRPr lang="en-US" dirty="0"/>
          </a:p>
        </p:txBody>
      </p:sp>
      <p:pic>
        <p:nvPicPr>
          <p:cNvPr id="16385" name="Picture 1" descr="C:\Users\mrospenda\AppData\Local\Microsoft\Windows\Temporary Internet Files\Content.IE5\V9CQQ7FD\MCBD07606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533400"/>
            <a:ext cx="1523390" cy="18388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they count?</a:t>
            </a:r>
          </a:p>
          <a:p>
            <a:pPr lvl="1"/>
            <a:r>
              <a:rPr lang="en-US" dirty="0" smtClean="0"/>
              <a:t>Forward… adding</a:t>
            </a:r>
          </a:p>
          <a:p>
            <a:pPr lvl="1"/>
            <a:r>
              <a:rPr lang="en-US" dirty="0" smtClean="0"/>
              <a:t>Skipping… multiplying</a:t>
            </a:r>
          </a:p>
          <a:p>
            <a:pPr lvl="1"/>
            <a:r>
              <a:rPr lang="en-US" dirty="0" smtClean="0"/>
              <a:t>Backwards… subtracting</a:t>
            </a:r>
          </a:p>
          <a:p>
            <a:pPr lvl="1"/>
            <a:r>
              <a:rPr lang="en-US" dirty="0" smtClean="0"/>
              <a:t>Grouping…division</a:t>
            </a:r>
            <a:endParaRPr lang="en-US" dirty="0"/>
          </a:p>
        </p:txBody>
      </p:sp>
      <p:pic>
        <p:nvPicPr>
          <p:cNvPr id="15361" name="Picture 1" descr="C:\Users\mrospenda\AppData\Local\Microsoft\Windows\Temporary Internet Files\Content.IE5\CD5ARJDA\MCj014087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066800"/>
            <a:ext cx="2981858" cy="4307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Variety is the spice of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Ask lots of questions</a:t>
            </a:r>
          </a:p>
          <a:p>
            <a:pPr lvl="1"/>
            <a:r>
              <a:rPr lang="en-US" dirty="0" smtClean="0"/>
              <a:t>Ask:</a:t>
            </a:r>
          </a:p>
          <a:p>
            <a:pPr lvl="1"/>
            <a:r>
              <a:rPr lang="en-US" dirty="0" smtClean="0"/>
              <a:t> Does this make sense?</a:t>
            </a:r>
          </a:p>
          <a:p>
            <a:pPr lvl="1"/>
            <a:r>
              <a:rPr lang="en-US" dirty="0" smtClean="0"/>
              <a:t> Why? </a:t>
            </a:r>
          </a:p>
          <a:p>
            <a:pPr lvl="1"/>
            <a:r>
              <a:rPr lang="en-US" dirty="0" smtClean="0"/>
              <a:t>Help me understand</a:t>
            </a:r>
          </a:p>
          <a:p>
            <a:pPr lvl="1"/>
            <a:r>
              <a:rPr lang="en-US" dirty="0" smtClean="0"/>
              <a:t>How did you figure that out?</a:t>
            </a:r>
          </a:p>
          <a:p>
            <a:pPr lvl="1"/>
            <a:r>
              <a:rPr lang="en-US" dirty="0" smtClean="0"/>
              <a:t>Why did you do that?</a:t>
            </a:r>
            <a:endParaRPr lang="en-US" dirty="0"/>
          </a:p>
        </p:txBody>
      </p:sp>
      <p:pic>
        <p:nvPicPr>
          <p:cNvPr id="14337" name="Picture 1" descr="C:\Users\mrospenda\AppData\Local\Microsoft\Windows\Temporary Internet Files\Content.IE5\OKR8N5JH\MCj029615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914400"/>
            <a:ext cx="1869541" cy="1742792"/>
          </a:xfrm>
          <a:prstGeom prst="rect">
            <a:avLst/>
          </a:prstGeom>
          <a:noFill/>
        </p:spPr>
      </p:pic>
      <p:pic>
        <p:nvPicPr>
          <p:cNvPr id="14338" name="Picture 2" descr="C:\Users\mrospenda\AppData\Local\Microsoft\Windows\Temporary Internet Files\Content.IE5\C94BELWX\MCj0234384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4191000"/>
            <a:ext cx="2097386" cy="19012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Talk to people!!!!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kids explain</a:t>
            </a:r>
          </a:p>
          <a:p>
            <a:r>
              <a:rPr lang="en-US" dirty="0" smtClean="0"/>
              <a:t>Use the summarizers we learned</a:t>
            </a:r>
          </a:p>
          <a:p>
            <a:r>
              <a:rPr lang="en-US" dirty="0" smtClean="0"/>
              <a:t>Have them see if they can find others who agree.</a:t>
            </a:r>
          </a:p>
          <a:p>
            <a:r>
              <a:rPr lang="en-US" dirty="0" smtClean="0"/>
              <a:t>Have them solve disagreements mathematically. </a:t>
            </a:r>
          </a:p>
          <a:p>
            <a:r>
              <a:rPr lang="en-US" dirty="0" smtClean="0"/>
              <a:t>Pictorially</a:t>
            </a:r>
            <a:endParaRPr lang="en-US" dirty="0"/>
          </a:p>
        </p:txBody>
      </p:sp>
      <p:pic>
        <p:nvPicPr>
          <p:cNvPr id="13313" name="Picture 1" descr="C:\Users\mrospenda\AppData\Local\Microsoft\Windows\Temporary Internet Files\Content.IE5\OKR8N5JH\MCj0425740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4267200"/>
            <a:ext cx="2105025" cy="147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sequence of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Concrete (touch, feel, make, act)</a:t>
            </a:r>
          </a:p>
          <a:p>
            <a:r>
              <a:rPr lang="en-US" dirty="0" smtClean="0"/>
              <a:t>Representational ( pictures, objects)</a:t>
            </a:r>
          </a:p>
          <a:p>
            <a:r>
              <a:rPr lang="en-US" dirty="0" smtClean="0"/>
              <a:t>Symbolic ( numbers, variables, sentences)</a:t>
            </a:r>
          </a:p>
          <a:p>
            <a:endParaRPr lang="en-US" dirty="0" smtClean="0"/>
          </a:p>
          <a:p>
            <a:r>
              <a:rPr lang="en-US" dirty="0" smtClean="0"/>
              <a:t>Use this for EVERY new concept!!!!!</a:t>
            </a:r>
            <a:endParaRPr lang="en-US" dirty="0"/>
          </a:p>
        </p:txBody>
      </p:sp>
      <p:pic>
        <p:nvPicPr>
          <p:cNvPr id="12289" name="Picture 1" descr="C:\Users\mrospenda\AppData\Local\Microsoft\Windows\Temporary Internet Files\Content.IE5\OKR8N5JH\MCj0441288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447800"/>
            <a:ext cx="2743200" cy="2743200"/>
          </a:xfrm>
          <a:prstGeom prst="rect">
            <a:avLst/>
          </a:prstGeom>
          <a:noFill/>
        </p:spPr>
      </p:pic>
      <p:pic>
        <p:nvPicPr>
          <p:cNvPr id="12290" name="Picture 2" descr="C:\Program Files\Microsoft Office\MEDIA\CAGCAT10\j029323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4572000"/>
            <a:ext cx="1750162" cy="12920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This is the CGI concept</a:t>
            </a:r>
          </a:p>
          <a:p>
            <a:pPr lvl="1"/>
            <a:r>
              <a:rPr lang="en-US" dirty="0" smtClean="0"/>
              <a:t>Separation/ take away</a:t>
            </a:r>
          </a:p>
          <a:p>
            <a:pPr lvl="2"/>
            <a:r>
              <a:rPr lang="en-US" dirty="0" smtClean="0"/>
              <a:t>Start with a quantity</a:t>
            </a:r>
          </a:p>
          <a:p>
            <a:pPr lvl="2"/>
            <a:r>
              <a:rPr lang="en-US" dirty="0" smtClean="0"/>
              <a:t>Remove a specified quantity</a:t>
            </a:r>
          </a:p>
          <a:p>
            <a:pPr lvl="2"/>
            <a:r>
              <a:rPr lang="en-US" dirty="0" smtClean="0"/>
              <a:t>See what’s left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Kids get confused if you say “Take Away”</a:t>
            </a:r>
          </a:p>
          <a:p>
            <a:pPr lvl="2"/>
            <a:r>
              <a:rPr lang="en-US" dirty="0" smtClean="0"/>
              <a:t>Say 8-3 ( eight minus three)</a:t>
            </a:r>
            <a:endParaRPr lang="en-US" dirty="0"/>
          </a:p>
        </p:txBody>
      </p:sp>
      <p:pic>
        <p:nvPicPr>
          <p:cNvPr id="10241" name="Picture 1" descr="C:\Users\mrospenda\AppData\Local\Microsoft\Windows\Temporary Internet Files\Content.IE5\C94BELWX\MCj0237945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752600"/>
            <a:ext cx="2203010" cy="18242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Comparison Problems</a:t>
            </a:r>
          </a:p>
          <a:p>
            <a:pPr lvl="1"/>
            <a:r>
              <a:rPr lang="en-US" dirty="0" smtClean="0"/>
              <a:t>Two quantities</a:t>
            </a:r>
          </a:p>
          <a:p>
            <a:pPr lvl="2"/>
            <a:r>
              <a:rPr lang="en-US" dirty="0" smtClean="0"/>
              <a:t>Match them</a:t>
            </a:r>
          </a:p>
          <a:p>
            <a:pPr lvl="2"/>
            <a:r>
              <a:rPr lang="en-US" dirty="0" smtClean="0"/>
              <a:t>See what the difference is</a:t>
            </a:r>
            <a:endParaRPr lang="en-US" dirty="0"/>
          </a:p>
        </p:txBody>
      </p:sp>
      <p:pic>
        <p:nvPicPr>
          <p:cNvPr id="9217" name="Picture 1" descr="C:\Users\mrospenda\AppData\Local\Microsoft\Windows\Temporary Internet Files\Content.IE5\V9CQQ7FD\MCj019802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819400"/>
            <a:ext cx="2132091" cy="2219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Multiplication and Division</a:t>
            </a:r>
          </a:p>
          <a:p>
            <a:pPr lvl="1"/>
            <a:r>
              <a:rPr lang="en-US" dirty="0" smtClean="0"/>
              <a:t>Use the same sequence of experiences</a:t>
            </a:r>
          </a:p>
          <a:p>
            <a:pPr lvl="2"/>
            <a:r>
              <a:rPr lang="en-US" dirty="0" smtClean="0"/>
              <a:t>Concrete</a:t>
            </a:r>
          </a:p>
          <a:p>
            <a:pPr lvl="2"/>
            <a:r>
              <a:rPr lang="en-US" dirty="0" smtClean="0"/>
              <a:t>Representational</a:t>
            </a:r>
          </a:p>
          <a:p>
            <a:pPr lvl="2"/>
            <a:r>
              <a:rPr lang="en-US" dirty="0" smtClean="0"/>
              <a:t>Symbolic</a:t>
            </a:r>
          </a:p>
          <a:p>
            <a:pPr lvl="1"/>
            <a:r>
              <a:rPr lang="en-US" dirty="0" smtClean="0"/>
              <a:t>Use lots and lots of representations</a:t>
            </a:r>
          </a:p>
          <a:p>
            <a:pPr lvl="2"/>
            <a:endParaRPr lang="en-US" dirty="0"/>
          </a:p>
        </p:txBody>
      </p:sp>
      <p:pic>
        <p:nvPicPr>
          <p:cNvPr id="8193" name="Picture 1" descr="C:\Users\mrospenda\AppData\Local\Microsoft\Windows\Temporary Internet Files\Content.IE5\CD5ARJDA\MCj021540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2438400"/>
            <a:ext cx="1777497" cy="1887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 that we teach for meaning!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Teach </a:t>
            </a:r>
            <a:r>
              <a:rPr lang="en-US" dirty="0" smtClean="0"/>
              <a:t>with: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problem solving in </a:t>
            </a:r>
            <a:r>
              <a:rPr lang="en-US" dirty="0" smtClean="0"/>
              <a:t>mind</a:t>
            </a:r>
          </a:p>
          <a:p>
            <a:pPr lvl="1"/>
            <a:r>
              <a:rPr lang="en-US" dirty="0" smtClean="0"/>
              <a:t> </a:t>
            </a:r>
            <a:r>
              <a:rPr lang="en-US" dirty="0" smtClean="0"/>
              <a:t>question asking in mind</a:t>
            </a:r>
          </a:p>
          <a:p>
            <a:r>
              <a:rPr lang="en-US" dirty="0" smtClean="0"/>
              <a:t>A</a:t>
            </a:r>
            <a:r>
              <a:rPr lang="en-US" dirty="0" smtClean="0"/>
              <a:t>sk </a:t>
            </a:r>
            <a:endParaRPr lang="en-US" dirty="0" smtClean="0"/>
          </a:p>
          <a:p>
            <a:pPr lvl="1"/>
            <a:r>
              <a:rPr lang="en-US" dirty="0" smtClean="0"/>
              <a:t>“How did you get that?”</a:t>
            </a:r>
          </a:p>
          <a:p>
            <a:pPr lvl="1"/>
            <a:r>
              <a:rPr lang="en-US" dirty="0" smtClean="0"/>
              <a:t>“What were you thinking?”</a:t>
            </a:r>
          </a:p>
          <a:p>
            <a:pPr lvl="1"/>
            <a:r>
              <a:rPr lang="en-US" dirty="0" smtClean="0"/>
              <a:t>How can you show me what you know?”</a:t>
            </a:r>
            <a:endParaRPr lang="en-US" dirty="0"/>
          </a:p>
        </p:txBody>
      </p:sp>
      <p:pic>
        <p:nvPicPr>
          <p:cNvPr id="2050" name="Picture 2" descr="C:\Users\mrospenda\AppData\Local\Microsoft\Windows\Temporary Internet Files\Content.IE5\C94BELWX\MCj044190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819400"/>
            <a:ext cx="2232025" cy="1222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Use lots and lots of representations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Representations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dirty="0" smtClean="0"/>
              <a:t>Concretes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Dots on the ceiling tile</a:t>
            </a:r>
          </a:p>
          <a:p>
            <a:r>
              <a:rPr lang="en-US" dirty="0" smtClean="0"/>
              <a:t>Slots in the blinds</a:t>
            </a:r>
          </a:p>
          <a:p>
            <a:r>
              <a:rPr lang="en-US" dirty="0" smtClean="0"/>
              <a:t>Slots in the radiator</a:t>
            </a: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Fingers</a:t>
            </a:r>
          </a:p>
          <a:p>
            <a:r>
              <a:rPr lang="en-US" dirty="0" smtClean="0"/>
              <a:t>Eyes</a:t>
            </a:r>
          </a:p>
          <a:p>
            <a:r>
              <a:rPr lang="en-US" dirty="0" smtClean="0"/>
              <a:t>Shoes</a:t>
            </a:r>
          </a:p>
          <a:p>
            <a:r>
              <a:rPr lang="en-US" dirty="0" smtClean="0"/>
              <a:t>Ears</a:t>
            </a:r>
          </a:p>
          <a:p>
            <a:r>
              <a:rPr lang="en-US" dirty="0" smtClean="0"/>
              <a:t>Nose pickings</a:t>
            </a:r>
            <a:endParaRPr lang="en-US" dirty="0"/>
          </a:p>
        </p:txBody>
      </p:sp>
      <p:pic>
        <p:nvPicPr>
          <p:cNvPr id="7169" name="Picture 1" descr="C:\Users\mrospenda\AppData\Local\Microsoft\Windows\Temporary Internet Files\Content.IE5\V9CQQ7FD\MCj031119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114800"/>
            <a:ext cx="1813255" cy="1570939"/>
          </a:xfrm>
          <a:prstGeom prst="rect">
            <a:avLst/>
          </a:prstGeom>
          <a:noFill/>
        </p:spPr>
      </p:pic>
      <p:pic>
        <p:nvPicPr>
          <p:cNvPr id="9" name="Picture 1" descr="C:\Users\mrospenda\AppData\Local\Microsoft\Windows\Temporary Internet Files\Content.IE5\V9CQQ7FD\MCj031119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2362200"/>
            <a:ext cx="1813255" cy="15709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Multiplication/ Equal Groups</a:t>
            </a:r>
          </a:p>
          <a:p>
            <a:r>
              <a:rPr lang="en-US" dirty="0" smtClean="0"/>
              <a:t>Certain number of groups</a:t>
            </a:r>
          </a:p>
          <a:p>
            <a:r>
              <a:rPr lang="en-US" dirty="0" smtClean="0"/>
              <a:t>All the same size</a:t>
            </a:r>
          </a:p>
          <a:p>
            <a:r>
              <a:rPr lang="en-US" dirty="0" smtClean="0"/>
              <a:t>How many in all</a:t>
            </a:r>
          </a:p>
          <a:p>
            <a:endParaRPr lang="en-US" dirty="0" smtClean="0"/>
          </a:p>
          <a:p>
            <a:r>
              <a:rPr lang="en-US" dirty="0" smtClean="0"/>
              <a:t>Planning your wedding tables</a:t>
            </a:r>
            <a:endParaRPr lang="en-US" dirty="0"/>
          </a:p>
        </p:txBody>
      </p:sp>
      <p:pic>
        <p:nvPicPr>
          <p:cNvPr id="6145" name="Picture 1" descr="C:\Users\mrospenda\AppData\Local\Microsoft\Windows\Temporary Internet Files\Content.IE5\C94BELWX\MCj028074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752600"/>
            <a:ext cx="2921251" cy="27462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Comparisons/Multiplication</a:t>
            </a:r>
          </a:p>
          <a:p>
            <a:r>
              <a:rPr lang="en-US" dirty="0" smtClean="0"/>
              <a:t>Mike ran 25 miles, Chris ran 3 times as many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5121" name="Picture 1" descr="C:\Users\mrospenda\AppData\Local\Microsoft\Windows\Temporary Internet Files\Content.IE5\OKR8N5JH\MCBD05565_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3124200"/>
            <a:ext cx="3292444" cy="34357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Models of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Combinations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00200" y="3048000"/>
          <a:ext cx="6096000" cy="1704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99060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Whiskey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Soda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Water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Straight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Rocks</a:t>
                      </a:r>
                      <a:endParaRPr lang="en-US" dirty="0"/>
                    </a:p>
                  </a:txBody>
                  <a:tcPr/>
                </a:tc>
              </a:tr>
              <a:tr h="713740">
                <a:tc>
                  <a:txBody>
                    <a:bodyPr/>
                    <a:lstStyle/>
                    <a:p>
                      <a:r>
                        <a:rPr lang="en-US" dirty="0" smtClean="0"/>
                        <a:t>Rum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Soda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Water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Straight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Rocks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0" y="53340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you get if you figure out the combinations?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752600"/>
            <a:ext cx="5867400" cy="44668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47800" y="533400"/>
            <a:ext cx="579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photo is not out of focus, it’s the combinations, silly!</a:t>
            </a:r>
            <a:endParaRPr lang="en-US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Fact Instruction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 begins in Kgn</a:t>
            </a:r>
          </a:p>
          <a:p>
            <a:r>
              <a:rPr lang="en-US" dirty="0" smtClean="0"/>
              <a:t>Kids work with the facts one or more years before they are expected to master them</a:t>
            </a:r>
            <a:endParaRPr lang="en-US" dirty="0"/>
          </a:p>
        </p:txBody>
      </p:sp>
      <p:pic>
        <p:nvPicPr>
          <p:cNvPr id="38914" name="Picture 2" descr="C:\Users\mrospenda\AppData\Local\Microsoft\Windows\Temporary Internet Files\Content.IE5\OKR8N5JH\MCj0436129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352800"/>
            <a:ext cx="1882775" cy="1698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They </a:t>
            </a:r>
            <a:r>
              <a:rPr lang="en-US" i="1" u="sng" dirty="0" smtClean="0"/>
              <a:t>DON’T</a:t>
            </a:r>
            <a:r>
              <a:rPr lang="en-US" dirty="0" smtClean="0"/>
              <a:t> know Their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Kid may have an LD</a:t>
            </a:r>
          </a:p>
          <a:p>
            <a:r>
              <a:rPr lang="en-US" dirty="0" smtClean="0"/>
              <a:t>Understandings of operations haven’t been developed</a:t>
            </a:r>
          </a:p>
          <a:p>
            <a:r>
              <a:rPr lang="en-US" dirty="0" smtClean="0"/>
              <a:t>Teachers haven’t taught retrieval skills</a:t>
            </a:r>
          </a:p>
          <a:p>
            <a:endParaRPr lang="en-US" dirty="0"/>
          </a:p>
        </p:txBody>
      </p:sp>
      <p:pic>
        <p:nvPicPr>
          <p:cNvPr id="39938" name="Picture 2" descr="C:\Users\mrospenda\AppData\Local\Microsoft\Windows\Temporary Internet Files\Content.IE5\C94BELWX\MCj042416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3962400"/>
            <a:ext cx="1835150" cy="1631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Now what?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where the kids are</a:t>
            </a:r>
          </a:p>
          <a:p>
            <a:r>
              <a:rPr lang="en-US" dirty="0" smtClean="0"/>
              <a:t>Build understanding/ operation sense</a:t>
            </a:r>
          </a:p>
          <a:p>
            <a:pPr lvl="1"/>
            <a:r>
              <a:rPr lang="en-US" dirty="0" smtClean="0"/>
              <a:t>Facts are commutative</a:t>
            </a:r>
          </a:p>
          <a:p>
            <a:pPr lvl="1"/>
            <a:r>
              <a:rPr lang="en-US" dirty="0" smtClean="0"/>
              <a:t>You only have to learn half of them!!!!</a:t>
            </a:r>
          </a:p>
          <a:p>
            <a:r>
              <a:rPr lang="en-US" dirty="0" smtClean="0"/>
              <a:t>Focus on remembering</a:t>
            </a:r>
            <a:endParaRPr lang="en-US" dirty="0"/>
          </a:p>
        </p:txBody>
      </p:sp>
      <p:pic>
        <p:nvPicPr>
          <p:cNvPr id="40962" name="Picture 2" descr="C:\Users\mrospenda\AppData\Local\Microsoft\Windows\Temporary Internet Files\Content.IE5\CD5ARJDA\MCj023398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572000"/>
            <a:ext cx="2340321" cy="13006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Help them organize their thinking</a:t>
            </a:r>
          </a:p>
          <a:p>
            <a:r>
              <a:rPr lang="en-US" dirty="0" smtClean="0"/>
              <a:t>6x3=18</a:t>
            </a:r>
          </a:p>
          <a:p>
            <a:r>
              <a:rPr lang="en-US" dirty="0" smtClean="0"/>
              <a:t>3x6=18</a:t>
            </a:r>
          </a:p>
          <a:p>
            <a:r>
              <a:rPr lang="en-US" dirty="0" smtClean="0"/>
              <a:t>18/3=6</a:t>
            </a:r>
          </a:p>
          <a:p>
            <a:r>
              <a:rPr lang="en-US" dirty="0" smtClean="0"/>
              <a:t>18/6=3</a:t>
            </a:r>
          </a:p>
          <a:p>
            <a:r>
              <a:rPr lang="en-US" dirty="0" smtClean="0"/>
              <a:t>They know four facts!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 them use tables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Burns book</a:t>
            </a:r>
          </a:p>
          <a:p>
            <a:r>
              <a:rPr lang="en-US" dirty="0" smtClean="0"/>
              <a:t>Look for patterns</a:t>
            </a:r>
          </a:p>
          <a:p>
            <a:pPr lvl="1"/>
            <a:r>
              <a:rPr lang="en-US" dirty="0" smtClean="0"/>
              <a:t>Color them</a:t>
            </a:r>
          </a:p>
          <a:p>
            <a:pPr lvl="1"/>
            <a:r>
              <a:rPr lang="en-US" dirty="0" smtClean="0"/>
              <a:t>Let kids discover patterns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This is great for multiplication</a:t>
            </a:r>
            <a:endParaRPr lang="en-US" dirty="0"/>
          </a:p>
        </p:txBody>
      </p:sp>
      <p:pic>
        <p:nvPicPr>
          <p:cNvPr id="41986" name="Picture 2" descr="C:\Users\mrospenda\AppData\Local\Microsoft\Windows\Temporary Internet Files\Content.IE5\CD5ARJDA\MCj0411936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00200"/>
            <a:ext cx="3470495" cy="34554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Counting is ok!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Counting is a basic thing that kids come to school with, but…</a:t>
            </a:r>
          </a:p>
          <a:p>
            <a:pPr lvl="1"/>
            <a:r>
              <a:rPr lang="en-US" dirty="0" smtClean="0"/>
              <a:t>Not all kids have the same experiences.</a:t>
            </a:r>
          </a:p>
          <a:p>
            <a:pPr lvl="1"/>
            <a:r>
              <a:rPr lang="en-US" dirty="0" smtClean="0"/>
              <a:t>Not all kids have the same maturity.</a:t>
            </a:r>
          </a:p>
          <a:p>
            <a:pPr lvl="1"/>
            <a:endParaRPr lang="en-US" dirty="0"/>
          </a:p>
        </p:txBody>
      </p:sp>
      <p:sp>
        <p:nvSpPr>
          <p:cNvPr id="5" name="Plus 4"/>
          <p:cNvSpPr/>
          <p:nvPr/>
        </p:nvSpPr>
        <p:spPr>
          <a:xfrm>
            <a:off x="990600" y="4724400"/>
            <a:ext cx="1828800" cy="17526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inus 5"/>
          <p:cNvSpPr/>
          <p:nvPr/>
        </p:nvSpPr>
        <p:spPr>
          <a:xfrm>
            <a:off x="3352800" y="4419600"/>
            <a:ext cx="2362200" cy="914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397000"/>
          <a:ext cx="6096002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facts/Adding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for patterns</a:t>
            </a:r>
          </a:p>
          <a:p>
            <a:r>
              <a:rPr lang="en-US" dirty="0" smtClean="0"/>
              <a:t>Look for the largest sum</a:t>
            </a:r>
          </a:p>
          <a:p>
            <a:pPr lvl="1"/>
            <a:r>
              <a:rPr lang="en-US" dirty="0" smtClean="0"/>
              <a:t>Write equations with it</a:t>
            </a:r>
          </a:p>
          <a:p>
            <a:r>
              <a:rPr lang="en-US" dirty="0" smtClean="0"/>
              <a:t>Circle sums of 5 it appears most often. Why?</a:t>
            </a:r>
          </a:p>
          <a:p>
            <a:r>
              <a:rPr lang="en-US" dirty="0" smtClean="0"/>
              <a:t>What number appears the most often in the table. </a:t>
            </a:r>
          </a:p>
          <a:p>
            <a:pPr lvl="1"/>
            <a:r>
              <a:rPr lang="en-US" dirty="0" smtClean="0"/>
              <a:t>Write the addition sentences for that sum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397000"/>
          <a:ext cx="6096002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  <a:gridCol w="55418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0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1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4</a:t>
                      </a:r>
                      <a:endParaRPr lang="en-US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9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16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25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36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49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64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81</a:t>
                      </a:r>
                      <a:endParaRPr lang="en-US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0" y="3810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You only have to learn half of the numbers!!!</a:t>
            </a:r>
            <a:endParaRPr lang="en-US" b="1" i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Things to do with multiplication tables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 Burns book!!!</a:t>
            </a:r>
          </a:p>
          <a:p>
            <a:pPr lvl="1"/>
            <a:r>
              <a:rPr lang="en-US" dirty="0" smtClean="0"/>
              <a:t>Patterns</a:t>
            </a:r>
          </a:p>
          <a:p>
            <a:pPr lvl="1"/>
            <a:r>
              <a:rPr lang="en-US" dirty="0" smtClean="0"/>
              <a:t>Skip count starting at 2. Color those blue</a:t>
            </a:r>
          </a:p>
          <a:p>
            <a:pPr lvl="1"/>
            <a:r>
              <a:rPr lang="en-US" dirty="0" smtClean="0"/>
              <a:t>Start at 4. Color every 4 pink. What do you notice?</a:t>
            </a:r>
          </a:p>
          <a:p>
            <a:pPr lvl="1"/>
            <a:r>
              <a:rPr lang="en-US" dirty="0" smtClean="0"/>
              <a:t>Start at 5. Color every 5 orange.</a:t>
            </a:r>
          </a:p>
          <a:p>
            <a:pPr lvl="1"/>
            <a:r>
              <a:rPr lang="en-US" dirty="0" smtClean="0"/>
              <a:t>Start at 10. Circle every 10 in black. What do you see? How did it work? How does the table work? </a:t>
            </a:r>
            <a:endParaRPr lang="en-US" dirty="0"/>
          </a:p>
        </p:txBody>
      </p:sp>
      <p:pic>
        <p:nvPicPr>
          <p:cNvPr id="43010" name="Picture 2" descr="C:\Users\mrospenda\AppData\Local\Microsoft\Windows\Temporary Internet Files\Content.IE5\OKR8N5JH\MCj0441712000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7620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Commutative:</a:t>
            </a:r>
          </a:p>
          <a:p>
            <a:r>
              <a:rPr lang="en-US" dirty="0" smtClean="0"/>
              <a:t>6x7=42, so… 7x6=42</a:t>
            </a:r>
          </a:p>
          <a:p>
            <a:r>
              <a:rPr lang="en-US" dirty="0" smtClean="0"/>
              <a:t>Missing number:</a:t>
            </a:r>
          </a:p>
          <a:p>
            <a:r>
              <a:rPr lang="en-US" dirty="0" smtClean="0"/>
              <a:t>13-6=7 so…13-7=___</a:t>
            </a:r>
          </a:p>
          <a:p>
            <a:r>
              <a:rPr lang="en-US" dirty="0" smtClean="0"/>
              <a:t>What’s missing?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4034" name="Picture 2" descr="C:\Users\mrospenda\AppData\Local\Microsoft\Windows\Temporary Internet Files\Content.IE5\C94BELWX\MCj0428293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143000"/>
            <a:ext cx="1419225" cy="1841500"/>
          </a:xfrm>
          <a:prstGeom prst="rect">
            <a:avLst/>
          </a:prstGeom>
          <a:noFill/>
        </p:spPr>
      </p:pic>
      <p:pic>
        <p:nvPicPr>
          <p:cNvPr id="44035" name="Picture 3" descr="C:\Users\mrospenda\AppData\Local\Microsoft\Windows\Temporary Internet Files\Content.IE5\V9CQQ7FD\MCj0214930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733800"/>
            <a:ext cx="2186412" cy="21245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Daily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 minutes at a time</a:t>
            </a:r>
          </a:p>
          <a:p>
            <a:r>
              <a:rPr lang="en-US" dirty="0" smtClean="0"/>
              <a:t>Start </a:t>
            </a:r>
            <a:r>
              <a:rPr lang="en-US" dirty="0" smtClean="0"/>
              <a:t>with ones </a:t>
            </a:r>
            <a:r>
              <a:rPr lang="en-US" dirty="0" smtClean="0"/>
              <a:t>you know</a:t>
            </a:r>
          </a:p>
          <a:p>
            <a:r>
              <a:rPr lang="en-US" dirty="0" smtClean="0"/>
              <a:t>Use cards</a:t>
            </a:r>
          </a:p>
          <a:p>
            <a:r>
              <a:rPr lang="en-US" dirty="0" smtClean="0"/>
              <a:t>Use dice</a:t>
            </a:r>
          </a:p>
          <a:p>
            <a:r>
              <a:rPr lang="en-US" dirty="0" smtClean="0"/>
              <a:t>Recall is the key</a:t>
            </a:r>
          </a:p>
          <a:p>
            <a:endParaRPr lang="en-US" dirty="0"/>
          </a:p>
        </p:txBody>
      </p:sp>
      <p:pic>
        <p:nvPicPr>
          <p:cNvPr id="45058" name="Picture 2" descr="C:\Users\mrospenda\AppData\Local\Microsoft\Windows\Temporary Internet Files\Content.IE5\CD5ARJDA\MCj040387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1295400"/>
            <a:ext cx="1841312" cy="1905000"/>
          </a:xfrm>
          <a:prstGeom prst="rect">
            <a:avLst/>
          </a:prstGeom>
          <a:noFill/>
        </p:spPr>
      </p:pic>
      <p:pic>
        <p:nvPicPr>
          <p:cNvPr id="45059" name="Picture 3" descr="C:\Users\mrospenda\AppData\Local\Microsoft\Windows\Temporary Internet Files\Content.IE5\OKR8N5JH\MCj0442034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581400"/>
            <a:ext cx="1743075" cy="1949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open ended questions</a:t>
            </a:r>
            <a:endParaRPr lang="en-US" dirty="0" smtClean="0"/>
          </a:p>
          <a:p>
            <a:r>
              <a:rPr lang="en-US" dirty="0" smtClean="0"/>
              <a:t>M</a:t>
            </a:r>
            <a:r>
              <a:rPr lang="en-US" dirty="0" smtClean="0"/>
              <a:t>ake </a:t>
            </a:r>
            <a:r>
              <a:rPr lang="en-US" dirty="0" smtClean="0"/>
              <a:t>connections between operations</a:t>
            </a:r>
          </a:p>
          <a:p>
            <a:pPr lvl="1"/>
            <a:r>
              <a:rPr lang="en-US" dirty="0" smtClean="0"/>
              <a:t>Addition and subtraction</a:t>
            </a:r>
          </a:p>
          <a:p>
            <a:pPr lvl="1"/>
            <a:r>
              <a:rPr lang="en-US" dirty="0" smtClean="0"/>
              <a:t>Multiplication and Division</a:t>
            </a:r>
          </a:p>
          <a:p>
            <a:endParaRPr lang="en-US" dirty="0"/>
          </a:p>
        </p:txBody>
      </p:sp>
      <p:pic>
        <p:nvPicPr>
          <p:cNvPr id="24577" name="Picture 1" descr="C:\Users\mrospenda\AppData\Local\Microsoft\Windows\Temporary Internet Files\Content.IE5\V9CQQ7FD\MCj040429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4267200"/>
            <a:ext cx="1838325" cy="1651000"/>
          </a:xfrm>
          <a:prstGeom prst="rect">
            <a:avLst/>
          </a:prstGeom>
          <a:noFill/>
        </p:spPr>
      </p:pic>
      <p:pic>
        <p:nvPicPr>
          <p:cNvPr id="5" name="Picture 1" descr="C:\Users\mrospenda\AppData\Local\Microsoft\Windows\Temporary Internet Files\Content.IE5\V9CQQ7FD\MCj0404291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419600"/>
            <a:ext cx="1838325" cy="165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dirty="0" smtClean="0"/>
              <a:t>Crucial Point!</a:t>
            </a:r>
            <a:endParaRPr lang="en-US" sz="8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Understanding of basic operations provides the foundations of all later work!</a:t>
            </a:r>
            <a:endParaRPr lang="en-US" sz="5400" dirty="0"/>
          </a:p>
        </p:txBody>
      </p:sp>
      <p:pic>
        <p:nvPicPr>
          <p:cNvPr id="23553" name="Picture 1" descr="C:\Users\mrospenda\AppData\Local\Microsoft\Windows\Temporary Internet Files\Content.IE5\C94BELWX\MCj015002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419600"/>
            <a:ext cx="2848824" cy="21351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 operational sense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r>
              <a:rPr lang="en-US" dirty="0" smtClean="0"/>
              <a:t>ultiple </a:t>
            </a:r>
            <a:r>
              <a:rPr lang="en-US" dirty="0" smtClean="0"/>
              <a:t>representations</a:t>
            </a:r>
          </a:p>
          <a:p>
            <a:r>
              <a:rPr lang="en-US" dirty="0" smtClean="0"/>
              <a:t>Various</a:t>
            </a:r>
            <a:r>
              <a:rPr lang="en-US" dirty="0" smtClean="0"/>
              <a:t> </a:t>
            </a:r>
            <a:r>
              <a:rPr lang="en-US" dirty="0" smtClean="0"/>
              <a:t>situations</a:t>
            </a:r>
          </a:p>
          <a:p>
            <a:r>
              <a:rPr lang="en-US" dirty="0" smtClean="0"/>
              <a:t>Various</a:t>
            </a:r>
            <a:r>
              <a:rPr lang="en-US" dirty="0" smtClean="0"/>
              <a:t> </a:t>
            </a:r>
            <a:r>
              <a:rPr lang="en-US" dirty="0" smtClean="0"/>
              <a:t>manipulatives.</a:t>
            </a:r>
          </a:p>
          <a:p>
            <a:pPr lvl="1"/>
            <a:r>
              <a:rPr lang="en-US" dirty="0" smtClean="0"/>
              <a:t>They don’t have to be fancy or store bought!!!</a:t>
            </a:r>
            <a:endParaRPr lang="en-US" dirty="0"/>
          </a:p>
        </p:txBody>
      </p:sp>
      <p:pic>
        <p:nvPicPr>
          <p:cNvPr id="22529" name="Picture 1" descr="C:\Users\mrospenda\AppData\Local\Microsoft\Windows\Temporary Internet Files\Content.IE5\V9CQQ7FD\MCj0232727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4191000"/>
            <a:ext cx="1810693" cy="1846907"/>
          </a:xfrm>
          <a:prstGeom prst="rect">
            <a:avLst/>
          </a:prstGeom>
          <a:noFill/>
        </p:spPr>
      </p:pic>
      <p:pic>
        <p:nvPicPr>
          <p:cNvPr id="22530" name="Picture 2" descr="C:\Users\mrospenda\AppData\Local\Microsoft\Windows\Temporary Internet Files\Content.IE5\CD5ARJDA\MCj0397804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24974">
            <a:off x="990600" y="4267200"/>
            <a:ext cx="1399946" cy="1832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to develop operational sense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Let them discover operations</a:t>
            </a:r>
          </a:p>
          <a:p>
            <a:pPr lvl="1"/>
            <a:r>
              <a:rPr lang="en-US" dirty="0" smtClean="0"/>
              <a:t>How things work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Make sure they understand properties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Commutative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Associative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Distributive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Identity</a:t>
            </a:r>
          </a:p>
          <a:p>
            <a:pPr marL="971550" lvl="1" indent="-514350">
              <a:buFont typeface="Wingdings" pitchFamily="2" charset="2"/>
              <a:buChar char="§"/>
            </a:pPr>
            <a:r>
              <a:rPr lang="en-US" dirty="0" smtClean="0"/>
              <a:t>Zero</a:t>
            </a:r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</p:txBody>
      </p:sp>
      <p:pic>
        <p:nvPicPr>
          <p:cNvPr id="21505" name="Picture 1" descr="C:\Users\mrospenda\AppData\Local\Microsoft\Windows\Temporary Internet Files\Content.IE5\CD5ARJDA\MCj0279664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057400"/>
            <a:ext cx="1852574" cy="1383487"/>
          </a:xfrm>
          <a:prstGeom prst="rect">
            <a:avLst/>
          </a:prstGeom>
          <a:noFill/>
        </p:spPr>
      </p:pic>
      <p:pic>
        <p:nvPicPr>
          <p:cNvPr id="21506" name="Picture 2" descr="C:\Users\mrospenda\AppData\Local\Microsoft\Windows\Temporary Internet Files\Content.IE5\OKR8N5JH\MCj0438181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4191000"/>
            <a:ext cx="1825625" cy="1812925"/>
          </a:xfrm>
          <a:prstGeom prst="rect">
            <a:avLst/>
          </a:prstGeom>
          <a:noFill/>
        </p:spPr>
      </p:pic>
      <p:pic>
        <p:nvPicPr>
          <p:cNvPr id="21507" name="Picture 3" descr="C:\Users\mrospenda\AppData\Local\Microsoft\Windows\Temporary Internet Files\Content.IE5\CD5ARJDA\MCj027853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4343400"/>
            <a:ext cx="1819656" cy="1805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Understand operational meanings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O</a:t>
            </a:r>
            <a:r>
              <a:rPr lang="en-US" dirty="0" smtClean="0"/>
              <a:t>perations </a:t>
            </a:r>
            <a:r>
              <a:rPr lang="en-US" dirty="0" smtClean="0"/>
              <a:t>relate to each other</a:t>
            </a:r>
          </a:p>
          <a:p>
            <a:pPr>
              <a:buNone/>
            </a:pPr>
            <a:r>
              <a:rPr lang="en-US" dirty="0" smtClean="0"/>
              <a:t>T</a:t>
            </a:r>
            <a:r>
              <a:rPr lang="en-US" dirty="0" smtClean="0"/>
              <a:t>hey </a:t>
            </a:r>
            <a:r>
              <a:rPr lang="en-US" dirty="0" smtClean="0"/>
              <a:t>can be used to understand math ideas</a:t>
            </a:r>
          </a:p>
          <a:p>
            <a:pPr>
              <a:buNone/>
            </a:pPr>
            <a:r>
              <a:rPr lang="en-US" dirty="0" smtClean="0"/>
              <a:t>They are the </a:t>
            </a:r>
            <a:r>
              <a:rPr lang="en-US" dirty="0" smtClean="0"/>
              <a:t>building </a:t>
            </a:r>
            <a:r>
              <a:rPr lang="en-US" dirty="0" smtClean="0"/>
              <a:t>blocks of later math meaning</a:t>
            </a:r>
            <a:endParaRPr lang="en-US" dirty="0"/>
          </a:p>
        </p:txBody>
      </p:sp>
      <p:pic>
        <p:nvPicPr>
          <p:cNvPr id="20481" name="Picture 1" descr="C:\Users\mrospenda\AppData\Local\Microsoft\Windows\Temporary Internet Files\Content.IE5\OKR8N5JH\MCj023353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810000"/>
            <a:ext cx="2076261" cy="2710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 and Basic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the chicken and the egg</a:t>
            </a:r>
          </a:p>
          <a:p>
            <a:pPr lvl="1"/>
            <a:r>
              <a:rPr lang="en-US" dirty="0" smtClean="0"/>
              <a:t>You can’t have one without the other</a:t>
            </a:r>
          </a:p>
          <a:p>
            <a:pPr lvl="1"/>
            <a:r>
              <a:rPr lang="en-US" dirty="0" smtClean="0"/>
              <a:t>T</a:t>
            </a:r>
            <a:r>
              <a:rPr lang="en-US" dirty="0" smtClean="0"/>
              <a:t>each </a:t>
            </a:r>
            <a:r>
              <a:rPr lang="en-US" dirty="0" smtClean="0"/>
              <a:t>both simultaneously</a:t>
            </a:r>
          </a:p>
          <a:p>
            <a:pPr lvl="1"/>
            <a:r>
              <a:rPr lang="en-US" dirty="0" smtClean="0"/>
              <a:t>Make real life connections </a:t>
            </a:r>
            <a:endParaRPr lang="en-US" dirty="0"/>
          </a:p>
        </p:txBody>
      </p:sp>
      <p:pic>
        <p:nvPicPr>
          <p:cNvPr id="19457" name="Picture 1" descr="C:\Users\mrospenda\AppData\Local\Microsoft\Windows\Temporary Internet Files\Content.IE5\C94BELWX\MCj041743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114800"/>
            <a:ext cx="1512418" cy="1753819"/>
          </a:xfrm>
          <a:prstGeom prst="rect">
            <a:avLst/>
          </a:prstGeom>
          <a:noFill/>
        </p:spPr>
      </p:pic>
      <p:pic>
        <p:nvPicPr>
          <p:cNvPr id="19458" name="Picture 2" descr="C:\Users\mrospenda\AppData\Local\Microsoft\Windows\Temporary Internet Files\Content.IE5\CD5ARJDA\MCj0438157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038600"/>
            <a:ext cx="1708150" cy="1809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1012</Words>
  <Application>Microsoft Office PowerPoint</Application>
  <PresentationFormat>On-screen Show (4:3)</PresentationFormat>
  <Paragraphs>349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Flow</vt:lpstr>
      <vt:lpstr>Operations: Meanings and Basic Facts</vt:lpstr>
      <vt:lpstr>Remember that we teach for meaning!</vt:lpstr>
      <vt:lpstr>Counting is ok!</vt:lpstr>
      <vt:lpstr>Make Connections</vt:lpstr>
      <vt:lpstr>Crucial Point!</vt:lpstr>
      <vt:lpstr>How to develop operational sense</vt:lpstr>
      <vt:lpstr>How to develop operational sense </vt:lpstr>
      <vt:lpstr>Understand operational meanings </vt:lpstr>
      <vt:lpstr>Operations and Basic Facts</vt:lpstr>
      <vt:lpstr>Developing Number Sense</vt:lpstr>
      <vt:lpstr>How to teach number sense</vt:lpstr>
      <vt:lpstr> Can they count?    </vt:lpstr>
      <vt:lpstr>Counting </vt:lpstr>
      <vt:lpstr>Variety is the spice of life</vt:lpstr>
      <vt:lpstr>Talk to people!!!!</vt:lpstr>
      <vt:lpstr>General sequence of activities</vt:lpstr>
      <vt:lpstr>Models of operations</vt:lpstr>
      <vt:lpstr>Models of operations</vt:lpstr>
      <vt:lpstr>Models of operations</vt:lpstr>
      <vt:lpstr>Use lots and lots of representations</vt:lpstr>
      <vt:lpstr>Models of operations</vt:lpstr>
      <vt:lpstr>Models of operations</vt:lpstr>
      <vt:lpstr>Models of operations</vt:lpstr>
      <vt:lpstr>Slide 24</vt:lpstr>
      <vt:lpstr>Basic Fact Instruction</vt:lpstr>
      <vt:lpstr>They DON’T know Their Facts</vt:lpstr>
      <vt:lpstr>Now what? </vt:lpstr>
      <vt:lpstr>Basic facts</vt:lpstr>
      <vt:lpstr>Let them use tables</vt:lpstr>
      <vt:lpstr>Slide 30</vt:lpstr>
      <vt:lpstr>Basic facts/Adding</vt:lpstr>
      <vt:lpstr>Slide 32</vt:lpstr>
      <vt:lpstr>Things to do with multiplication tables</vt:lpstr>
      <vt:lpstr>Strategies</vt:lpstr>
      <vt:lpstr>Practice Daily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Operations: Meanings and Basic Facts</dc:title>
  <dc:creator>mrospenda</dc:creator>
  <cp:lastModifiedBy>michael rospenda</cp:lastModifiedBy>
  <cp:revision>13</cp:revision>
  <dcterms:created xsi:type="dcterms:W3CDTF">2006-08-16T00:00:00Z</dcterms:created>
  <dcterms:modified xsi:type="dcterms:W3CDTF">2011-03-31T02:13:45Z</dcterms:modified>
</cp:coreProperties>
</file>